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Nunito"/>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85c4700d8b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5c4700d8b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85c4700d8b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5c4700d8b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85c4700d8b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5c4700d8b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85c4700d8b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5c4700d8b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85c4700d8b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5c4700d8b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85c4700d8b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5c4700d8b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85c4700d8b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5c4700d8b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85c4700d8b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5c4700d8b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85c4700d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5c4700d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85c4700d8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5c4700d8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85c4700d8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5c4700d8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85c4700d8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5c4700d8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5c4700d8b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5c4700d8b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5c4700d8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5c4700d8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85c4700d8b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5c4700d8b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85c4700d8b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5c4700d8b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knowledge.autodesk.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agisoft.com/downloads/installe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311708" y="306825"/>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LiDAR</a:t>
            </a:r>
            <a:endParaRPr/>
          </a:p>
        </p:txBody>
      </p:sp>
      <p:sp>
        <p:nvSpPr>
          <p:cNvPr id="129" name="Google Shape;129;p13"/>
          <p:cNvSpPr txBox="1"/>
          <p:nvPr>
            <p:ph idx="1" type="subTitle"/>
          </p:nvPr>
        </p:nvSpPr>
        <p:spPr>
          <a:xfrm>
            <a:off x="311700" y="2834125"/>
            <a:ext cx="8520600" cy="128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Getting Started with</a:t>
            </a:r>
            <a:br>
              <a:rPr lang="en"/>
            </a:br>
            <a:r>
              <a:rPr lang="en"/>
              <a:t>Point Cloud Data in UE4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Google Shape;194;p22"/>
          <p:cNvPicPr preferRelativeResize="0"/>
          <p:nvPr/>
        </p:nvPicPr>
        <p:blipFill rotWithShape="1">
          <a:blip r:embed="rId3">
            <a:alphaModFix/>
          </a:blip>
          <a:srcRect b="13679" l="9404" r="56740" t="3867"/>
          <a:stretch/>
        </p:blipFill>
        <p:spPr>
          <a:xfrm>
            <a:off x="408550" y="-19187"/>
            <a:ext cx="8193130" cy="5612374"/>
          </a:xfrm>
          <a:prstGeom prst="rect">
            <a:avLst/>
          </a:prstGeom>
          <a:noFill/>
          <a:ln>
            <a:noFill/>
          </a:ln>
        </p:spPr>
      </p:pic>
      <p:sp>
        <p:nvSpPr>
          <p:cNvPr id="195" name="Google Shape;195;p22"/>
          <p:cNvSpPr/>
          <p:nvPr/>
        </p:nvSpPr>
        <p:spPr>
          <a:xfrm>
            <a:off x="408550" y="174300"/>
            <a:ext cx="167700" cy="1752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51075" y="2816150"/>
            <a:ext cx="9022200" cy="242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txBox="1"/>
          <p:nvPr/>
        </p:nvSpPr>
        <p:spPr>
          <a:xfrm>
            <a:off x="284550" y="3093400"/>
            <a:ext cx="8258700" cy="17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Next, under the “File” tab in the toolbar, select Expot &gt; Add to Render Queue.</a:t>
            </a:r>
            <a:endParaRPr>
              <a:latin typeface="Lato"/>
              <a:ea typeface="Lato"/>
              <a:cs typeface="Lato"/>
              <a:sym typeface="Lato"/>
            </a:endParaRPr>
          </a:p>
        </p:txBody>
      </p:sp>
      <p:sp>
        <p:nvSpPr>
          <p:cNvPr id="198" name="Google Shape;198;p22"/>
          <p:cNvSpPr/>
          <p:nvPr/>
        </p:nvSpPr>
        <p:spPr>
          <a:xfrm>
            <a:off x="2509750" y="2326550"/>
            <a:ext cx="1035900" cy="1752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rot="-7402176">
            <a:off x="386724" y="649271"/>
            <a:ext cx="758675" cy="248205"/>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rot="1366393">
            <a:off x="1999033" y="1941077"/>
            <a:ext cx="758749" cy="248332"/>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23"/>
          <p:cNvPicPr preferRelativeResize="0"/>
          <p:nvPr/>
        </p:nvPicPr>
        <p:blipFill>
          <a:blip r:embed="rId3">
            <a:alphaModFix/>
          </a:blip>
          <a:stretch>
            <a:fillRect/>
          </a:stretch>
        </p:blipFill>
        <p:spPr>
          <a:xfrm>
            <a:off x="3617875" y="203475"/>
            <a:ext cx="5478011" cy="4838701"/>
          </a:xfrm>
          <a:prstGeom prst="rect">
            <a:avLst/>
          </a:prstGeom>
          <a:noFill/>
          <a:ln>
            <a:noFill/>
          </a:ln>
        </p:spPr>
      </p:pic>
      <p:sp>
        <p:nvSpPr>
          <p:cNvPr id="206" name="Google Shape;206;p23"/>
          <p:cNvSpPr/>
          <p:nvPr/>
        </p:nvSpPr>
        <p:spPr>
          <a:xfrm>
            <a:off x="3647850" y="4713050"/>
            <a:ext cx="1276800" cy="329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a:off x="5880375" y="838225"/>
            <a:ext cx="1656000" cy="1752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rot="-7402176">
            <a:off x="7310374" y="1429921"/>
            <a:ext cx="758675" cy="248205"/>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rot="1366393">
            <a:off x="2870533" y="4399752"/>
            <a:ext cx="758749" cy="248332"/>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txBox="1"/>
          <p:nvPr/>
        </p:nvSpPr>
        <p:spPr>
          <a:xfrm>
            <a:off x="153200" y="2247100"/>
            <a:ext cx="3312300" cy="9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Next we’ll need to change the Output Module Settings to export into either a PNG sequence or a JPEG Sequence.</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Google Shape;215;p24"/>
          <p:cNvPicPr preferRelativeResize="0"/>
          <p:nvPr/>
        </p:nvPicPr>
        <p:blipFill>
          <a:blip r:embed="rId3">
            <a:alphaModFix/>
          </a:blip>
          <a:stretch>
            <a:fillRect/>
          </a:stretch>
        </p:blipFill>
        <p:spPr>
          <a:xfrm>
            <a:off x="0" y="3060242"/>
            <a:ext cx="9143999" cy="2083266"/>
          </a:xfrm>
          <a:prstGeom prst="rect">
            <a:avLst/>
          </a:prstGeom>
          <a:noFill/>
          <a:ln>
            <a:noFill/>
          </a:ln>
        </p:spPr>
      </p:pic>
      <p:sp>
        <p:nvSpPr>
          <p:cNvPr id="216" name="Google Shape;216;p24"/>
          <p:cNvSpPr/>
          <p:nvPr/>
        </p:nvSpPr>
        <p:spPr>
          <a:xfrm>
            <a:off x="8421600" y="3450075"/>
            <a:ext cx="722400" cy="1752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rot="3866295">
            <a:off x="7908694" y="2881782"/>
            <a:ext cx="758546" cy="248107"/>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txBox="1"/>
          <p:nvPr/>
        </p:nvSpPr>
        <p:spPr>
          <a:xfrm>
            <a:off x="1941000" y="1459175"/>
            <a:ext cx="5262000" cy="9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Render out the sequence.</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This part may take a while depending on the size of the video.</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Google Shape;223;p25"/>
          <p:cNvPicPr preferRelativeResize="0"/>
          <p:nvPr/>
        </p:nvPicPr>
        <p:blipFill>
          <a:blip r:embed="rId3">
            <a:alphaModFix/>
          </a:blip>
          <a:stretch>
            <a:fillRect/>
          </a:stretch>
        </p:blipFill>
        <p:spPr>
          <a:xfrm>
            <a:off x="64825" y="47037"/>
            <a:ext cx="7552025" cy="3911324"/>
          </a:xfrm>
          <a:prstGeom prst="rect">
            <a:avLst/>
          </a:prstGeom>
          <a:noFill/>
          <a:ln>
            <a:noFill/>
          </a:ln>
        </p:spPr>
      </p:pic>
      <p:sp>
        <p:nvSpPr>
          <p:cNvPr id="224" name="Google Shape;224;p25"/>
          <p:cNvSpPr/>
          <p:nvPr/>
        </p:nvSpPr>
        <p:spPr>
          <a:xfrm>
            <a:off x="3888625" y="1568575"/>
            <a:ext cx="2159400" cy="13497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p:cNvSpPr/>
          <p:nvPr/>
        </p:nvSpPr>
        <p:spPr>
          <a:xfrm rot="-9883620">
            <a:off x="6245396" y="2983848"/>
            <a:ext cx="758489" cy="248172"/>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5"/>
          <p:cNvSpPr txBox="1"/>
          <p:nvPr/>
        </p:nvSpPr>
        <p:spPr>
          <a:xfrm>
            <a:off x="482200" y="4114950"/>
            <a:ext cx="5262000" cy="9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Once it’s finished, upload those photos into Agisoft, click on Workflow &gt; Align Photos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following window will pop up and you’ll probably want to set your settings to medium and Sequential if they aren’t already.</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Google Shape;231;p26"/>
          <p:cNvPicPr preferRelativeResize="0"/>
          <p:nvPr/>
        </p:nvPicPr>
        <p:blipFill>
          <a:blip r:embed="rId3">
            <a:alphaModFix/>
          </a:blip>
          <a:stretch>
            <a:fillRect/>
          </a:stretch>
        </p:blipFill>
        <p:spPr>
          <a:xfrm>
            <a:off x="72150" y="524475"/>
            <a:ext cx="6457550" cy="3228797"/>
          </a:xfrm>
          <a:prstGeom prst="rect">
            <a:avLst/>
          </a:prstGeom>
          <a:noFill/>
          <a:ln>
            <a:noFill/>
          </a:ln>
        </p:spPr>
      </p:pic>
      <p:sp>
        <p:nvSpPr>
          <p:cNvPr id="232" name="Google Shape;232;p26"/>
          <p:cNvSpPr/>
          <p:nvPr/>
        </p:nvSpPr>
        <p:spPr>
          <a:xfrm rot="-9883620">
            <a:off x="5158346" y="2667273"/>
            <a:ext cx="758489" cy="248172"/>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txBox="1"/>
          <p:nvPr/>
        </p:nvSpPr>
        <p:spPr>
          <a:xfrm>
            <a:off x="365450" y="3961750"/>
            <a:ext cx="5262000" cy="9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will essentially turn each photo in reference to the last and create the depth and color of each point in the point cloud. For this example I chose only three photos to save on time. The higher the settings from the previous slide will create more points but also increase your render times.</a:t>
            </a:r>
            <a:endParaRPr>
              <a:latin typeface="Lato"/>
              <a:ea typeface="Lato"/>
              <a:cs typeface="Lato"/>
              <a:sym typeface="Lato"/>
            </a:endParaRPr>
          </a:p>
        </p:txBody>
      </p:sp>
      <p:sp>
        <p:nvSpPr>
          <p:cNvPr id="234" name="Google Shape;234;p26"/>
          <p:cNvSpPr/>
          <p:nvPr/>
        </p:nvSpPr>
        <p:spPr>
          <a:xfrm>
            <a:off x="72150" y="1291350"/>
            <a:ext cx="1430700" cy="1109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pic>
        <p:nvPicPr>
          <p:cNvPr id="239" name="Google Shape;239;p27"/>
          <p:cNvPicPr preferRelativeResize="0"/>
          <p:nvPr/>
        </p:nvPicPr>
        <p:blipFill>
          <a:blip r:embed="rId3">
            <a:alphaModFix/>
          </a:blip>
          <a:stretch>
            <a:fillRect/>
          </a:stretch>
        </p:blipFill>
        <p:spPr>
          <a:xfrm>
            <a:off x="72149" y="152400"/>
            <a:ext cx="7106876" cy="3874850"/>
          </a:xfrm>
          <a:prstGeom prst="rect">
            <a:avLst/>
          </a:prstGeom>
          <a:noFill/>
          <a:ln>
            <a:noFill/>
          </a:ln>
        </p:spPr>
      </p:pic>
      <p:sp>
        <p:nvSpPr>
          <p:cNvPr id="240" name="Google Shape;240;p27"/>
          <p:cNvSpPr/>
          <p:nvPr/>
        </p:nvSpPr>
        <p:spPr>
          <a:xfrm rot="-9883620">
            <a:off x="5158346" y="2667273"/>
            <a:ext cx="758489" cy="248172"/>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txBox="1"/>
          <p:nvPr/>
        </p:nvSpPr>
        <p:spPr>
          <a:xfrm>
            <a:off x="365450" y="3961750"/>
            <a:ext cx="5262000" cy="9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Next we want to select Workflow &gt; Build Dense Cloud</a:t>
            </a:r>
            <a:br>
              <a:rPr lang="en">
                <a:latin typeface="Lato"/>
                <a:ea typeface="Lato"/>
                <a:cs typeface="Lato"/>
                <a:sym typeface="Lato"/>
              </a:rPr>
            </a:br>
            <a:r>
              <a:rPr lang="en">
                <a:latin typeface="Lato"/>
                <a:ea typeface="Lato"/>
                <a:cs typeface="Lato"/>
                <a:sym typeface="Lato"/>
              </a:rPr>
              <a:t>This will, well, make the point cloud more dense. It will also do a better job at getting a more accurate depth from the cameras.</a:t>
            </a:r>
            <a:endParaRPr>
              <a:latin typeface="Lato"/>
              <a:ea typeface="Lato"/>
              <a:cs typeface="Lato"/>
              <a:sym typeface="Lato"/>
            </a:endParaRPr>
          </a:p>
        </p:txBody>
      </p:sp>
      <p:sp>
        <p:nvSpPr>
          <p:cNvPr id="242" name="Google Shape;242;p27"/>
          <p:cNvSpPr/>
          <p:nvPr/>
        </p:nvSpPr>
        <p:spPr>
          <a:xfrm>
            <a:off x="2756975" y="1802050"/>
            <a:ext cx="2382000" cy="1109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8"/>
          <p:cNvSpPr txBox="1"/>
          <p:nvPr/>
        </p:nvSpPr>
        <p:spPr>
          <a:xfrm>
            <a:off x="837750" y="480075"/>
            <a:ext cx="7468500" cy="174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At this point you are able to export the point clouds for Unreal Engine.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File &gt; Export..</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Using the LiDAR plugin you are able import the point cloud data as either .las or .txt files</a:t>
            </a:r>
            <a:br>
              <a:rPr lang="en">
                <a:latin typeface="Lato"/>
                <a:ea typeface="Lato"/>
                <a:cs typeface="Lato"/>
                <a:sym typeface="Lato"/>
              </a:rPr>
            </a:br>
            <a:br>
              <a:rPr lang="en">
                <a:latin typeface="Lato"/>
                <a:ea typeface="Lato"/>
                <a:cs typeface="Lato"/>
                <a:sym typeface="Lato"/>
              </a:rPr>
            </a:br>
            <a:r>
              <a:rPr lang="en">
                <a:latin typeface="Lato"/>
                <a:ea typeface="Lato"/>
                <a:cs typeface="Lato"/>
                <a:sym typeface="Lato"/>
              </a:rPr>
              <a:t>Under Workflow, you can also generate a model from the point clouds.</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This model will likely be noisey and high poly but could be cleaned up using other programs.</a:t>
            </a:r>
            <a:endParaRPr>
              <a:latin typeface="Lato"/>
              <a:ea typeface="Lato"/>
              <a:cs typeface="Lato"/>
              <a:sym typeface="Lato"/>
            </a:endParaRPr>
          </a:p>
        </p:txBody>
      </p:sp>
      <p:pic>
        <p:nvPicPr>
          <p:cNvPr id="248" name="Google Shape;248;p28"/>
          <p:cNvPicPr preferRelativeResize="0"/>
          <p:nvPr/>
        </p:nvPicPr>
        <p:blipFill>
          <a:blip r:embed="rId3">
            <a:alphaModFix/>
          </a:blip>
          <a:stretch>
            <a:fillRect/>
          </a:stretch>
        </p:blipFill>
        <p:spPr>
          <a:xfrm>
            <a:off x="261825" y="2936175"/>
            <a:ext cx="3531694" cy="1872876"/>
          </a:xfrm>
          <a:prstGeom prst="rect">
            <a:avLst/>
          </a:prstGeom>
          <a:noFill/>
          <a:ln>
            <a:noFill/>
          </a:ln>
        </p:spPr>
      </p:pic>
      <p:pic>
        <p:nvPicPr>
          <p:cNvPr id="249" name="Google Shape;249;p28"/>
          <p:cNvPicPr preferRelativeResize="0"/>
          <p:nvPr/>
        </p:nvPicPr>
        <p:blipFill>
          <a:blip r:embed="rId4">
            <a:alphaModFix/>
          </a:blip>
          <a:stretch>
            <a:fillRect/>
          </a:stretch>
        </p:blipFill>
        <p:spPr>
          <a:xfrm>
            <a:off x="3683796" y="2936176"/>
            <a:ext cx="5158654" cy="1872875"/>
          </a:xfrm>
          <a:prstGeom prst="rect">
            <a:avLst/>
          </a:prstGeom>
          <a:noFill/>
          <a:ln>
            <a:noFill/>
          </a:ln>
        </p:spPr>
      </p:pic>
      <p:sp>
        <p:nvSpPr>
          <p:cNvPr id="250" name="Google Shape;250;p28"/>
          <p:cNvSpPr txBox="1"/>
          <p:nvPr/>
        </p:nvSpPr>
        <p:spPr>
          <a:xfrm>
            <a:off x="5697975" y="2522175"/>
            <a:ext cx="2225100" cy="49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Generated Model</a:t>
            </a:r>
            <a:endParaRPr>
              <a:latin typeface="Calibri"/>
              <a:ea typeface="Calibri"/>
              <a:cs typeface="Calibri"/>
              <a:sym typeface="Calibri"/>
            </a:endParaRPr>
          </a:p>
        </p:txBody>
      </p:sp>
      <p:sp>
        <p:nvSpPr>
          <p:cNvPr id="251" name="Google Shape;251;p28"/>
          <p:cNvSpPr txBox="1"/>
          <p:nvPr/>
        </p:nvSpPr>
        <p:spPr>
          <a:xfrm>
            <a:off x="1608325" y="2494325"/>
            <a:ext cx="809700" cy="49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Photo</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9"/>
          <p:cNvSpPr txBox="1"/>
          <p:nvPr/>
        </p:nvSpPr>
        <p:spPr>
          <a:xfrm>
            <a:off x="837750" y="480075"/>
            <a:ext cx="7468500" cy="174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Once the point cloud data is inside of Unreal Engine you can add collision, remove points, merge with other point clouds and much more.  We’ll be using point cloud data extensively while recording historical sites and construction projects for Remake West Virginia.</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Thank you!</a:t>
            </a:r>
            <a:br>
              <a:rPr lang="en">
                <a:latin typeface="Lato"/>
                <a:ea typeface="Lato"/>
                <a:cs typeface="Lato"/>
                <a:sym typeface="Lato"/>
              </a:rPr>
            </a:br>
            <a:br>
              <a:rPr lang="en">
                <a:latin typeface="Lato"/>
                <a:ea typeface="Lato"/>
                <a:cs typeface="Lato"/>
                <a:sym typeface="Lato"/>
              </a:rPr>
            </a:br>
            <a:r>
              <a:rPr lang="en">
                <a:latin typeface="Lato"/>
                <a:ea typeface="Lato"/>
                <a:cs typeface="Lato"/>
                <a:sym typeface="Lato"/>
              </a:rPr>
              <a:t>Don’t forget to share what you make with us :)</a:t>
            </a:r>
            <a:endParaRPr>
              <a:latin typeface="Lato"/>
              <a:ea typeface="Lato"/>
              <a:cs typeface="Lato"/>
              <a:sym typeface="Lato"/>
            </a:endParaRPr>
          </a:p>
        </p:txBody>
      </p:sp>
      <p:pic>
        <p:nvPicPr>
          <p:cNvPr id="257" name="Google Shape;257;p29"/>
          <p:cNvPicPr preferRelativeResize="0"/>
          <p:nvPr/>
        </p:nvPicPr>
        <p:blipFill>
          <a:blip r:embed="rId3">
            <a:alphaModFix/>
          </a:blip>
          <a:stretch>
            <a:fillRect/>
          </a:stretch>
        </p:blipFill>
        <p:spPr>
          <a:xfrm>
            <a:off x="2202525" y="2896475"/>
            <a:ext cx="752475" cy="1009650"/>
          </a:xfrm>
          <a:prstGeom prst="rect">
            <a:avLst/>
          </a:prstGeom>
          <a:noFill/>
          <a:ln>
            <a:noFill/>
          </a:ln>
        </p:spPr>
      </p:pic>
      <p:pic>
        <p:nvPicPr>
          <p:cNvPr id="258" name="Google Shape;258;p29"/>
          <p:cNvPicPr preferRelativeResize="0"/>
          <p:nvPr/>
        </p:nvPicPr>
        <p:blipFill>
          <a:blip r:embed="rId4">
            <a:alphaModFix/>
          </a:blip>
          <a:stretch>
            <a:fillRect/>
          </a:stretch>
        </p:blipFill>
        <p:spPr>
          <a:xfrm>
            <a:off x="4953824" y="2403950"/>
            <a:ext cx="3191650" cy="2278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LiDAR</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Light Detection and Ranging</a:t>
            </a:r>
            <a:endParaRPr/>
          </a:p>
          <a:p>
            <a:pPr indent="-311150" lvl="0" marL="457200" rtl="0" algn="l">
              <a:spcBef>
                <a:spcPts val="0"/>
              </a:spcBef>
              <a:spcAft>
                <a:spcPts val="0"/>
              </a:spcAft>
              <a:buSzPts val="1300"/>
              <a:buChar char="●"/>
            </a:pPr>
            <a:r>
              <a:rPr lang="en"/>
              <a:t>Similar</a:t>
            </a:r>
            <a:r>
              <a:rPr lang="en"/>
              <a:t> to Radar</a:t>
            </a:r>
            <a:endParaRPr/>
          </a:p>
          <a:p>
            <a:pPr indent="-311150" lvl="0" marL="457200" rtl="0" algn="l">
              <a:spcBef>
                <a:spcPts val="0"/>
              </a:spcBef>
              <a:spcAft>
                <a:spcPts val="0"/>
              </a:spcAft>
              <a:buSzPts val="1300"/>
              <a:buChar char="●"/>
            </a:pPr>
            <a:r>
              <a:rPr lang="en"/>
              <a:t>Uses light detection to create 3D points.</a:t>
            </a:r>
            <a:endParaRPr/>
          </a:p>
          <a:p>
            <a:pPr indent="-311150" lvl="0" marL="457200" rtl="0" algn="l">
              <a:spcBef>
                <a:spcPts val="0"/>
              </a:spcBef>
              <a:spcAft>
                <a:spcPts val="0"/>
              </a:spcAft>
              <a:buSzPts val="1300"/>
              <a:buChar char="●"/>
            </a:pPr>
            <a:r>
              <a:rPr lang="en"/>
              <a:t>A collection of these points are known as a “point cloud”</a:t>
            </a:r>
            <a:endParaRPr/>
          </a:p>
          <a:p>
            <a:pPr indent="0" lvl="0" marL="457200" rtl="0" algn="l">
              <a:spcBef>
                <a:spcPts val="1600"/>
              </a:spcBef>
              <a:spcAft>
                <a:spcPts val="1600"/>
              </a:spcAft>
              <a:buNone/>
            </a:pPr>
            <a:r>
              <a:t/>
            </a:r>
            <a:endParaRPr/>
          </a:p>
        </p:txBody>
      </p:sp>
      <p:pic>
        <p:nvPicPr>
          <p:cNvPr id="136" name="Google Shape;136;p14"/>
          <p:cNvPicPr preferRelativeResize="0"/>
          <p:nvPr/>
        </p:nvPicPr>
        <p:blipFill>
          <a:blip r:embed="rId3">
            <a:alphaModFix/>
          </a:blip>
          <a:stretch>
            <a:fillRect/>
          </a:stretch>
        </p:blipFill>
        <p:spPr>
          <a:xfrm>
            <a:off x="4947830" y="80250"/>
            <a:ext cx="4097795" cy="2491500"/>
          </a:xfrm>
          <a:prstGeom prst="rect">
            <a:avLst/>
          </a:prstGeom>
          <a:noFill/>
          <a:ln>
            <a:noFill/>
          </a:ln>
        </p:spPr>
      </p:pic>
      <p:sp>
        <p:nvSpPr>
          <p:cNvPr id="137" name="Google Shape;137;p14"/>
          <p:cNvSpPr txBox="1"/>
          <p:nvPr/>
        </p:nvSpPr>
        <p:spPr>
          <a:xfrm>
            <a:off x="4112725" y="4516550"/>
            <a:ext cx="16998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ece.arizona.edu</a:t>
            </a:r>
            <a:endParaRPr/>
          </a:p>
        </p:txBody>
      </p:sp>
      <p:pic>
        <p:nvPicPr>
          <p:cNvPr id="138" name="Google Shape;138;p14"/>
          <p:cNvPicPr preferRelativeResize="0"/>
          <p:nvPr/>
        </p:nvPicPr>
        <p:blipFill>
          <a:blip r:embed="rId4">
            <a:alphaModFix/>
          </a:blip>
          <a:stretch>
            <a:fillRect/>
          </a:stretch>
        </p:blipFill>
        <p:spPr>
          <a:xfrm>
            <a:off x="5873875" y="2772025"/>
            <a:ext cx="3117725" cy="20295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point cloud</a:t>
            </a:r>
            <a:endParaRPr/>
          </a:p>
        </p:txBody>
      </p:sp>
      <p:sp>
        <p:nvSpPr>
          <p:cNvPr id="144" name="Google Shape;144;p1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Point clouds are large data sets composed of 3D point data. Aerial LiDAR (Light Detection And Ranging) laser scanners are the most common instruments used to collect geographic point cloud data. Geographic LiDAR data is most commonly available in LAS (LiDAR Aerial Survey) or ASCII (. xyz) format.</a:t>
            </a:r>
            <a:endParaRPr/>
          </a:p>
        </p:txBody>
      </p:sp>
      <p:sp>
        <p:nvSpPr>
          <p:cNvPr id="145" name="Google Shape;145;p15"/>
          <p:cNvSpPr txBox="1"/>
          <p:nvPr/>
        </p:nvSpPr>
        <p:spPr>
          <a:xfrm>
            <a:off x="109425" y="4654675"/>
            <a:ext cx="36552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https://knowledge.autodesk.com/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16"/>
          <p:cNvSpPr txBox="1"/>
          <p:nvPr>
            <p:ph type="title"/>
          </p:nvPr>
        </p:nvSpPr>
        <p:spPr>
          <a:xfrm>
            <a:off x="885625" y="218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create them quickly for use in UE4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Google Shape;155;p17"/>
          <p:cNvPicPr preferRelativeResize="0"/>
          <p:nvPr/>
        </p:nvPicPr>
        <p:blipFill>
          <a:blip r:embed="rId3">
            <a:alphaModFix/>
          </a:blip>
          <a:stretch>
            <a:fillRect/>
          </a:stretch>
        </p:blipFill>
        <p:spPr>
          <a:xfrm>
            <a:off x="1502925" y="1336948"/>
            <a:ext cx="6072925" cy="2369303"/>
          </a:xfrm>
          <a:prstGeom prst="rect">
            <a:avLst/>
          </a:prstGeom>
          <a:noFill/>
          <a:ln>
            <a:noFill/>
          </a:ln>
        </p:spPr>
      </p:pic>
      <p:sp>
        <p:nvSpPr>
          <p:cNvPr id="156" name="Google Shape;156;p17"/>
          <p:cNvSpPr txBox="1"/>
          <p:nvPr/>
        </p:nvSpPr>
        <p:spPr>
          <a:xfrm>
            <a:off x="241950" y="411775"/>
            <a:ext cx="8660100" cy="13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Epic Games has provided a Free plugin for the Unreal Engine that allows their users to import and manipulate LiDAR Point Cloud data into their engine. Once downloaded, you will want to go into the Plugins window of your project and enable the plugin. This will require a restart of the project.</a:t>
            </a:r>
            <a:endParaRPr/>
          </a:p>
        </p:txBody>
      </p:sp>
      <p:pic>
        <p:nvPicPr>
          <p:cNvPr id="157" name="Google Shape;157;p17"/>
          <p:cNvPicPr preferRelativeResize="0"/>
          <p:nvPr/>
        </p:nvPicPr>
        <p:blipFill>
          <a:blip r:embed="rId4">
            <a:alphaModFix/>
          </a:blip>
          <a:stretch>
            <a:fillRect/>
          </a:stretch>
        </p:blipFill>
        <p:spPr>
          <a:xfrm>
            <a:off x="1502925" y="3779398"/>
            <a:ext cx="6575076" cy="1102350"/>
          </a:xfrm>
          <a:prstGeom prst="rect">
            <a:avLst/>
          </a:prstGeom>
          <a:noFill/>
          <a:ln>
            <a:noFill/>
          </a:ln>
        </p:spPr>
      </p:pic>
      <p:sp>
        <p:nvSpPr>
          <p:cNvPr id="158" name="Google Shape;158;p17"/>
          <p:cNvSpPr/>
          <p:nvPr/>
        </p:nvSpPr>
        <p:spPr>
          <a:xfrm>
            <a:off x="2801575" y="4698450"/>
            <a:ext cx="415800" cy="1833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5121625" y="2808850"/>
            <a:ext cx="846300" cy="2847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Required Equipment / Software</a:t>
            </a:r>
            <a:endParaRPr/>
          </a:p>
        </p:txBody>
      </p:sp>
      <p:sp>
        <p:nvSpPr>
          <p:cNvPr id="165" name="Google Shape;165;p1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Video Camera (cell phone will do)</a:t>
            </a:r>
            <a:endParaRPr/>
          </a:p>
          <a:p>
            <a:pPr indent="-311150" lvl="0" marL="457200" rtl="0" algn="l">
              <a:spcBef>
                <a:spcPts val="0"/>
              </a:spcBef>
              <a:spcAft>
                <a:spcPts val="0"/>
              </a:spcAft>
              <a:buSzPts val="1300"/>
              <a:buChar char="●"/>
            </a:pPr>
            <a:r>
              <a:rPr lang="en"/>
              <a:t>Video editing software (we’ll need to export the video into an image sequence. While you can do this in UE4, I recommend a program like </a:t>
            </a:r>
            <a:r>
              <a:rPr lang="en"/>
              <a:t>Premiere</a:t>
            </a:r>
            <a:r>
              <a:rPr lang="en"/>
              <a:t> or After Effects)</a:t>
            </a:r>
            <a:endParaRPr/>
          </a:p>
          <a:p>
            <a:pPr indent="-311150" lvl="0" marL="457200" rtl="0" algn="l">
              <a:spcBef>
                <a:spcPts val="0"/>
              </a:spcBef>
              <a:spcAft>
                <a:spcPts val="0"/>
              </a:spcAft>
              <a:buSzPts val="1300"/>
              <a:buChar char="●"/>
            </a:pPr>
            <a:r>
              <a:rPr lang="en"/>
              <a:t>Agisoft Metashape </a:t>
            </a:r>
            <a:r>
              <a:rPr lang="en" u="sng">
                <a:solidFill>
                  <a:schemeClr val="hlink"/>
                </a:solidFill>
                <a:hlinkClick r:id="rId3"/>
              </a:rPr>
              <a:t>(link)</a:t>
            </a:r>
            <a:endParaRPr/>
          </a:p>
          <a:p>
            <a:pPr indent="-311150" lvl="0" marL="457200" rtl="0" algn="l">
              <a:spcBef>
                <a:spcPts val="0"/>
              </a:spcBef>
              <a:spcAft>
                <a:spcPts val="0"/>
              </a:spcAft>
              <a:buSzPts val="1300"/>
              <a:buChar char="●"/>
            </a:pPr>
            <a:r>
              <a:rPr lang="en"/>
              <a:t>And of course….</a:t>
            </a:r>
            <a:endParaRPr/>
          </a:p>
          <a:p>
            <a:pPr indent="-298450" lvl="1" marL="914400" rtl="0" algn="l">
              <a:spcBef>
                <a:spcPts val="0"/>
              </a:spcBef>
              <a:spcAft>
                <a:spcPts val="0"/>
              </a:spcAft>
              <a:buSzPts val="1100"/>
              <a:buChar char="○"/>
            </a:pPr>
            <a:r>
              <a:rPr lang="en"/>
              <a:t>Unreal Engine 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 Sample Video</a:t>
            </a:r>
            <a:endParaRPr/>
          </a:p>
        </p:txBody>
      </p:sp>
      <p:sp>
        <p:nvSpPr>
          <p:cNvPr id="171" name="Google Shape;171;p19"/>
          <p:cNvSpPr txBox="1"/>
          <p:nvPr>
            <p:ph idx="1" type="body"/>
          </p:nvPr>
        </p:nvSpPr>
        <p:spPr>
          <a:xfrm>
            <a:off x="729450" y="2078875"/>
            <a:ext cx="7688700" cy="1102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higher the resolution the better</a:t>
            </a:r>
            <a:endParaRPr/>
          </a:p>
          <a:p>
            <a:pPr indent="-298450" lvl="1" marL="914400" rtl="0" algn="l">
              <a:spcBef>
                <a:spcPts val="0"/>
              </a:spcBef>
              <a:spcAft>
                <a:spcPts val="0"/>
              </a:spcAft>
              <a:buSzPts val="1100"/>
              <a:buChar char="○"/>
            </a:pPr>
            <a:r>
              <a:rPr lang="en"/>
              <a:t>Recommended 4k</a:t>
            </a:r>
            <a:endParaRPr/>
          </a:p>
          <a:p>
            <a:pPr indent="-311150" lvl="0" marL="457200" rtl="0" algn="l">
              <a:spcBef>
                <a:spcPts val="0"/>
              </a:spcBef>
              <a:spcAft>
                <a:spcPts val="0"/>
              </a:spcAft>
              <a:buSzPts val="1300"/>
              <a:buChar char="●"/>
            </a:pPr>
            <a:r>
              <a:rPr lang="en"/>
              <a:t>Record while slowly around targets and capturing all the angles</a:t>
            </a:r>
            <a:endParaRPr/>
          </a:p>
          <a:p>
            <a:pPr indent="0" lvl="0" marL="0" rtl="0" algn="l">
              <a:spcBef>
                <a:spcPts val="1600"/>
              </a:spcBef>
              <a:spcAft>
                <a:spcPts val="1600"/>
              </a:spcAft>
              <a:buNone/>
            </a:pPr>
            <a:r>
              <a:rPr lang="en"/>
              <a:t> </a:t>
            </a:r>
            <a:endParaRPr/>
          </a:p>
        </p:txBody>
      </p:sp>
      <p:pic>
        <p:nvPicPr>
          <p:cNvPr id="172" name="Google Shape;172;p19"/>
          <p:cNvPicPr preferRelativeResize="0"/>
          <p:nvPr/>
        </p:nvPicPr>
        <p:blipFill>
          <a:blip r:embed="rId3">
            <a:alphaModFix/>
          </a:blip>
          <a:stretch>
            <a:fillRect/>
          </a:stretch>
        </p:blipFill>
        <p:spPr>
          <a:xfrm>
            <a:off x="2778875" y="3070850"/>
            <a:ext cx="3106304" cy="16576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727650" y="1503725"/>
            <a:ext cx="7688700" cy="216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 this example we’ll be using</a:t>
            </a:r>
            <a:endParaRPr/>
          </a:p>
          <a:p>
            <a:pPr indent="0" lvl="0" marL="0" rtl="0" algn="ctr">
              <a:spcBef>
                <a:spcPts val="0"/>
              </a:spcBef>
              <a:spcAft>
                <a:spcPts val="0"/>
              </a:spcAft>
              <a:buNone/>
            </a:pPr>
            <a:r>
              <a:rPr lang="en"/>
              <a:t>Adobe After Effects</a:t>
            </a:r>
            <a:endParaRPr/>
          </a:p>
          <a:p>
            <a:pPr indent="0" lvl="0" marL="0" rtl="0" algn="ctr">
              <a:spcBef>
                <a:spcPts val="0"/>
              </a:spcBef>
              <a:spcAft>
                <a:spcPts val="0"/>
              </a:spcAft>
              <a:buNone/>
            </a:pPr>
            <a:r>
              <a:rPr lang="en"/>
              <a:t>to prep our video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Google Shape;182;p21"/>
          <p:cNvPicPr preferRelativeResize="0"/>
          <p:nvPr/>
        </p:nvPicPr>
        <p:blipFill>
          <a:blip r:embed="rId3">
            <a:alphaModFix/>
          </a:blip>
          <a:stretch>
            <a:fillRect/>
          </a:stretch>
        </p:blipFill>
        <p:spPr>
          <a:xfrm>
            <a:off x="152400" y="152400"/>
            <a:ext cx="8920999" cy="6612644"/>
          </a:xfrm>
          <a:prstGeom prst="rect">
            <a:avLst/>
          </a:prstGeom>
          <a:noFill/>
          <a:ln>
            <a:noFill/>
          </a:ln>
        </p:spPr>
      </p:pic>
      <p:pic>
        <p:nvPicPr>
          <p:cNvPr id="183" name="Google Shape;183;p21"/>
          <p:cNvPicPr preferRelativeResize="0"/>
          <p:nvPr/>
        </p:nvPicPr>
        <p:blipFill>
          <a:blip r:embed="rId4">
            <a:alphaModFix/>
          </a:blip>
          <a:stretch>
            <a:fillRect/>
          </a:stretch>
        </p:blipFill>
        <p:spPr>
          <a:xfrm>
            <a:off x="3844050" y="101350"/>
            <a:ext cx="5229348" cy="4838701"/>
          </a:xfrm>
          <a:prstGeom prst="rect">
            <a:avLst/>
          </a:prstGeom>
          <a:noFill/>
          <a:ln>
            <a:noFill/>
          </a:ln>
        </p:spPr>
      </p:pic>
      <p:sp>
        <p:nvSpPr>
          <p:cNvPr id="184" name="Google Shape;184;p21"/>
          <p:cNvSpPr/>
          <p:nvPr/>
        </p:nvSpPr>
        <p:spPr>
          <a:xfrm>
            <a:off x="590950" y="342900"/>
            <a:ext cx="561900" cy="1752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51075" y="2816150"/>
            <a:ext cx="9022200" cy="242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txBox="1"/>
          <p:nvPr/>
        </p:nvSpPr>
        <p:spPr>
          <a:xfrm>
            <a:off x="284550" y="3093400"/>
            <a:ext cx="8258700" cy="17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First change the desired frame rate down to about “2”. This will </a:t>
            </a:r>
            <a:r>
              <a:rPr lang="en">
                <a:latin typeface="Lato"/>
                <a:ea typeface="Lato"/>
                <a:cs typeface="Lato"/>
                <a:sym typeface="Lato"/>
              </a:rPr>
              <a:t>significantly</a:t>
            </a:r>
            <a:r>
              <a:rPr lang="en">
                <a:latin typeface="Lato"/>
                <a:ea typeface="Lato"/>
                <a:cs typeface="Lato"/>
                <a:sym typeface="Lato"/>
              </a:rPr>
              <a:t> decrease the amount of time it takes to generate the point cloud and will provide enough smooth data to get a result we are happy with.</a:t>
            </a:r>
            <a:endParaRPr>
              <a:latin typeface="Lato"/>
              <a:ea typeface="Lato"/>
              <a:cs typeface="Lato"/>
              <a:sym typeface="Lato"/>
            </a:endParaRPr>
          </a:p>
        </p:txBody>
      </p:sp>
      <p:sp>
        <p:nvSpPr>
          <p:cNvPr id="187" name="Google Shape;187;p21"/>
          <p:cNvSpPr/>
          <p:nvPr/>
        </p:nvSpPr>
        <p:spPr>
          <a:xfrm>
            <a:off x="4945700" y="2311950"/>
            <a:ext cx="561900" cy="1752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rot="-7402176">
            <a:off x="1036049" y="758696"/>
            <a:ext cx="758675" cy="248205"/>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rot="1366393">
            <a:off x="4034533" y="1846577"/>
            <a:ext cx="758749" cy="248332"/>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